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322" r:id="rId5"/>
    <p:sldId id="325" r:id="rId6"/>
    <p:sldId id="284" r:id="rId7"/>
    <p:sldId id="333" r:id="rId8"/>
    <p:sldId id="317" r:id="rId9"/>
    <p:sldId id="326" r:id="rId10"/>
    <p:sldId id="327" r:id="rId11"/>
    <p:sldId id="308" r:id="rId12"/>
    <p:sldId id="306" r:id="rId13"/>
    <p:sldId id="311" r:id="rId14"/>
    <p:sldId id="312" r:id="rId15"/>
    <p:sldId id="335" r:id="rId16"/>
    <p:sldId id="315" r:id="rId17"/>
    <p:sldId id="332" r:id="rId18"/>
    <p:sldId id="323" r:id="rId19"/>
    <p:sldId id="324" r:id="rId20"/>
    <p:sldId id="334" r:id="rId21"/>
    <p:sldId id="316" r:id="rId22"/>
    <p:sldId id="318" r:id="rId23"/>
    <p:sldId id="320" r:id="rId24"/>
    <p:sldId id="263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5033" autoAdjust="0"/>
  </p:normalViewPr>
  <p:slideViewPr>
    <p:cSldViewPr showGuides="1">
      <p:cViewPr varScale="1">
        <p:scale>
          <a:sx n="78" d="100"/>
          <a:sy n="78" d="100"/>
        </p:scale>
        <p:origin x="1555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Chapter X: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C1DB1-343B-784F-98A1-63FD503275EF}" type="datetime1">
              <a:rPr lang="en-IN" smtClean="0"/>
              <a:t>19-04-2025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43139-39CF-D843-9815-A97690377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9:17:45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9:17:47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Chapter X: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D5F7B-A163-9B45-8246-6C0CE2F0338D}" type="datetime1">
              <a:rPr lang="en-IN" smtClean="0"/>
              <a:t>19-04-2025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79704-DFE0-4417-B8D2-4943C5D9C5DD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79704-DFE0-4417-B8D2-4943C5D9C5DD}" type="slidenum">
              <a:rPr lang="en-IN" smtClean="0"/>
              <a:t>1</a:t>
            </a:fld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IN"/>
              <a:t>Chapter X: Title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Chapter X: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79704-DFE0-4417-B8D2-4943C5D9C5D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842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A6F75-0664-40EF-9EAC-19AB7425A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CC81DF-A09C-142A-E367-CE52F4162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7C9F21-01FB-92DC-3B4C-C27BFFB46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1CF811B-2030-BF61-C319-D548997DAF3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Chapter X: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32ABC-7AAD-13F9-C2D9-241FF59ACD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79704-DFE0-4417-B8D2-4943C5D9C5D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414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BBEFD-E703-B016-A483-C71981D63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3D15F-057F-E97F-7604-1E8A7FDF7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F955A1-203A-938C-5A6B-4121CDC82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FBB4571-E718-A0D9-48A4-01417413797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Chapter X: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C5FEA-3F1C-4C23-7922-7B8EFD212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79704-DFE0-4417-B8D2-4943C5D9C5D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564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Chapter X: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79704-DFE0-4417-B8D2-4943C5D9C5DD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508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0" y="518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0" y="518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0" y="518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0" y="518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34000" y="518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34000" y="518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334000" y="518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34000" y="518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34000" y="518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0" y="6248400"/>
            <a:ext cx="609600" cy="609600"/>
          </a:xfrm>
          <a:prstGeom prst="ellipse">
            <a:avLst/>
          </a:prstGeom>
          <a:blipFill dpi="0" rotWithShape="1">
            <a:blip r:embed="rId13">
              <a:alphaModFix amt="2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572000" y="441960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09600" y="6324600"/>
            <a:ext cx="5943600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aseline="0" dirty="0">
                <a:solidFill>
                  <a:schemeClr val="bg1">
                    <a:lumMod val="75000"/>
                  </a:schemeClr>
                </a:solidFill>
                <a:latin typeface="Times New Roman" panose="02020603050405020304"/>
                <a:cs typeface="Times New Roman" panose="02020603050405020304"/>
              </a:rPr>
              <a:t>Department of Electronics and Communication Engineering </a:t>
            </a:r>
          </a:p>
          <a:p>
            <a:pPr algn="l"/>
            <a:r>
              <a:rPr lang="en-US" sz="1400" baseline="0" dirty="0">
                <a:solidFill>
                  <a:schemeClr val="bg1">
                    <a:lumMod val="75000"/>
                  </a:schemeClr>
                </a:solidFill>
                <a:latin typeface="Times New Roman" panose="02020603050405020304"/>
                <a:cs typeface="Times New Roman" panose="02020603050405020304"/>
              </a:rPr>
              <a:t>Vignan’s Institute of Engineering for Women, Visakhapatnam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685800" y="6324600"/>
            <a:ext cx="44196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aafoundation.org/advanced-driver-assistance%20systems-and-older-drivers-changes-in-prevalence-use-and-perceptions-over-3%20years-of-the-aaa-longroad-study/" TargetMode="External"/><Relationship Id="rId2" Type="http://schemas.openxmlformats.org/officeDocument/2006/relationships/hyperlink" Target="https://www.cdc.gov/niosh/work%20hour-training-for-nurses/longhours/mod11/02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SREE\Desktop\vignan 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1960" y="3861048"/>
            <a:ext cx="1002412" cy="1002412"/>
          </a:xfrm>
          <a:prstGeom prst="rect">
            <a:avLst/>
          </a:prstGeom>
          <a:noFill/>
        </p:spPr>
      </p:pic>
      <p:sp>
        <p:nvSpPr>
          <p:cNvPr id="10" name="Subtitle 2"/>
          <p:cNvSpPr txBox="1"/>
          <p:nvPr/>
        </p:nvSpPr>
        <p:spPr>
          <a:xfrm>
            <a:off x="0" y="5085184"/>
            <a:ext cx="9144000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IN" sz="20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Department of Electronics and Communication Engineering</a:t>
            </a:r>
          </a:p>
          <a:p>
            <a:pPr>
              <a:lnSpc>
                <a:spcPct val="80000"/>
              </a:lnSpc>
            </a:pPr>
            <a:r>
              <a:rPr lang="en-IN" sz="20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Vignan’s Institute of Engineering for Women</a:t>
            </a:r>
          </a:p>
          <a:p>
            <a:pPr>
              <a:lnSpc>
                <a:spcPct val="80000"/>
              </a:lnSpc>
            </a:pPr>
            <a:r>
              <a:rPr lang="en-IN" sz="20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Affiliated to JNTUGV, Visakhapatnam, </a:t>
            </a:r>
          </a:p>
          <a:p>
            <a:pPr>
              <a:lnSpc>
                <a:spcPct val="80000"/>
              </a:lnSpc>
            </a:pPr>
            <a:r>
              <a:rPr lang="en-IN" sz="20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Andhra Pradesh – 530049.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572000" y="1981200"/>
            <a:ext cx="4572000" cy="1447800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/>
                <a:cs typeface="Times New Roman" panose="02020603050405020304"/>
              </a:rPr>
              <a:t>Project Guide</a:t>
            </a:r>
          </a:p>
          <a:p>
            <a:r>
              <a:rPr lang="en-IN" sz="1800" dirty="0">
                <a:latin typeface="Times New Roman" panose="02020603050405020304"/>
                <a:cs typeface="Times New Roman" panose="02020603050405020304"/>
              </a:rPr>
              <a:t>  Mr. B. Hari Kumar</a:t>
            </a:r>
          </a:p>
          <a:p>
            <a:r>
              <a:rPr lang="en-IN" sz="1800" dirty="0">
                <a:latin typeface="Times New Roman" panose="02020603050405020304"/>
                <a:cs typeface="Times New Roman" panose="02020603050405020304"/>
              </a:rPr>
              <a:t>Ass</a:t>
            </a:r>
            <a:r>
              <a:rPr lang="en-US" altLang="en-IN" sz="1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lang="en-IN" sz="1800" dirty="0">
                <a:latin typeface="Times New Roman" panose="02020603050405020304"/>
                <a:cs typeface="Times New Roman" panose="02020603050405020304"/>
              </a:rPr>
              <a:t>tant</a:t>
            </a:r>
            <a:r>
              <a:rPr lang="en-US" altLang="en-IN" sz="18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IN" sz="1800" dirty="0">
                <a:latin typeface="Times New Roman" panose="02020603050405020304"/>
                <a:cs typeface="Times New Roman" panose="02020603050405020304"/>
              </a:rPr>
              <a:t>Professor</a:t>
            </a:r>
          </a:p>
        </p:txBody>
      </p:sp>
      <p:sp>
        <p:nvSpPr>
          <p:cNvPr id="13" name="Subtitle 2"/>
          <p:cNvSpPr txBox="1"/>
          <p:nvPr/>
        </p:nvSpPr>
        <p:spPr>
          <a:xfrm>
            <a:off x="0" y="-27384"/>
            <a:ext cx="91440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Subtitle 2"/>
          <p:cNvSpPr txBox="1"/>
          <p:nvPr/>
        </p:nvSpPr>
        <p:spPr>
          <a:xfrm>
            <a:off x="144016" y="1909192"/>
            <a:ext cx="4572000" cy="1879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latin typeface="Times New Roman" panose="02020603050405020304"/>
                <a:cs typeface="Times New Roman" panose="02020603050405020304"/>
              </a:rPr>
              <a:t>Team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Saragadam Charishma </a:t>
            </a:r>
            <a:r>
              <a:rPr lang="en-IN" sz="1800" dirty="0">
                <a:latin typeface="Times New Roman" panose="02020603050405020304"/>
                <a:cs typeface="Times New Roman" panose="02020603050405020304"/>
              </a:rPr>
              <a:t> 	(</a:t>
            </a:r>
            <a:r>
              <a:rPr lang="en-US" altLang="en-IN" sz="1800" dirty="0">
                <a:latin typeface="Times New Roman" panose="02020603050405020304"/>
                <a:cs typeface="Times New Roman" panose="02020603050405020304"/>
              </a:rPr>
              <a:t>21</a:t>
            </a:r>
            <a:r>
              <a:rPr lang="en-IN" sz="1800" dirty="0">
                <a:latin typeface="Times New Roman" panose="02020603050405020304"/>
                <a:cs typeface="Times New Roman" panose="02020603050405020304"/>
              </a:rPr>
              <a:t>NM1A04</a:t>
            </a: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D3</a:t>
            </a:r>
            <a:r>
              <a:rPr lang="en-IN" sz="1800" dirty="0">
                <a:latin typeface="Times New Roman" panose="02020603050405020304"/>
                <a:cs typeface="Times New Roman" panose="02020603050405020304"/>
              </a:rPr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S.V.L Meghana  </a:t>
            </a:r>
            <a:r>
              <a:rPr lang="en-IN" sz="1800" dirty="0">
                <a:latin typeface="Times New Roman" panose="02020603050405020304"/>
                <a:cs typeface="Times New Roman" panose="02020603050405020304"/>
              </a:rPr>
              <a:t>	(</a:t>
            </a:r>
            <a:r>
              <a:rPr lang="en-US" altLang="en-IN" sz="1800" dirty="0">
                <a:latin typeface="Times New Roman" panose="02020603050405020304"/>
                <a:cs typeface="Times New Roman" panose="02020603050405020304"/>
              </a:rPr>
              <a:t>21</a:t>
            </a:r>
            <a:r>
              <a:rPr lang="en-IN" sz="1800" dirty="0">
                <a:latin typeface="Times New Roman" panose="02020603050405020304"/>
                <a:cs typeface="Times New Roman" panose="02020603050405020304"/>
              </a:rPr>
              <a:t>NM1A04</a:t>
            </a: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E0</a:t>
            </a:r>
            <a:r>
              <a:rPr lang="en-IN" sz="1800" dirty="0">
                <a:latin typeface="Times New Roman" panose="02020603050405020304"/>
                <a:cs typeface="Times New Roman" panose="02020603050405020304"/>
              </a:rPr>
              <a:t>)         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M.Preethi                        </a:t>
            </a:r>
            <a:r>
              <a:rPr lang="en-IN" sz="18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lang="en-US" altLang="en-IN" sz="18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lang="en-IN" altLang="en-IN" sz="1800" dirty="0">
                <a:latin typeface="Times New Roman" panose="02020603050405020304"/>
                <a:cs typeface="Times New Roman" panose="02020603050405020304"/>
              </a:rPr>
              <a:t>2N</a:t>
            </a:r>
            <a:r>
              <a:rPr lang="en-IN" sz="1800" dirty="0">
                <a:latin typeface="Times New Roman" panose="02020603050405020304"/>
                <a:cs typeface="Times New Roman" panose="02020603050405020304"/>
              </a:rPr>
              <a:t>M5A04</a:t>
            </a: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27</a:t>
            </a:r>
            <a:r>
              <a:rPr lang="en-IN" sz="1800" dirty="0">
                <a:latin typeface="Times New Roman" panose="02020603050405020304"/>
                <a:cs typeface="Times New Roman" panose="02020603050405020304"/>
              </a:rPr>
              <a:t>)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>
                <a:latin typeface="Times New Roman" panose="02020603050405020304"/>
                <a:cs typeface="Times New Roman" panose="02020603050405020304"/>
                <a:sym typeface="+mn-ea"/>
              </a:rPr>
              <a:t>T.SRK Teja Sree             </a:t>
            </a:r>
            <a:r>
              <a:rPr lang="en-IN" sz="1800" dirty="0">
                <a:latin typeface="Times New Roman" panose="02020603050405020304"/>
                <a:cs typeface="Times New Roman" panose="02020603050405020304"/>
                <a:sym typeface="+mn-ea"/>
              </a:rPr>
              <a:t>(</a:t>
            </a:r>
            <a:r>
              <a:rPr lang="en-US" altLang="en-IN" sz="1800" dirty="0">
                <a:latin typeface="Times New Roman" panose="02020603050405020304"/>
                <a:cs typeface="Times New Roman" panose="02020603050405020304"/>
                <a:sym typeface="+mn-ea"/>
              </a:rPr>
              <a:t>21NM1A04E7</a:t>
            </a:r>
            <a:r>
              <a:rPr lang="en-IN" sz="1800" dirty="0">
                <a:latin typeface="Times New Roman" panose="02020603050405020304"/>
                <a:cs typeface="Times New Roman" panose="02020603050405020304"/>
                <a:sym typeface="+mn-ea"/>
              </a:rPr>
              <a:t>)</a:t>
            </a:r>
            <a:endParaRPr lang="en-IN"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827584" y="188640"/>
            <a:ext cx="7848872" cy="1470025"/>
          </a:xfrm>
        </p:spPr>
        <p:txBody>
          <a:bodyPr>
            <a:noAutofit/>
          </a:bodyPr>
          <a:lstStyle/>
          <a:p>
            <a:pPr algn="ctr">
              <a:lnSpc>
                <a:spcPct val="107000"/>
              </a:lnSpc>
              <a:spcAft>
                <a:spcPts val="2400"/>
              </a:spcAft>
            </a:pPr>
            <a:r>
              <a:rPr lang="en-IN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Improving Driver Safety by Detecting and Reducing Health Risks in Vehicles Using Sensors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BF745-D45F-43D3-A828-D0A2C7A3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4C0A4-9995-8EB9-1189-12176A975F6E}"/>
              </a:ext>
            </a:extLst>
          </p:cNvPr>
          <p:cNvSpPr txBox="1"/>
          <p:nvPr/>
        </p:nvSpPr>
        <p:spPr>
          <a:xfrm>
            <a:off x="0" y="0"/>
            <a:ext cx="92525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used</a:t>
            </a:r>
          </a:p>
          <a:p>
            <a:pPr algn="ctr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Arduino IDE  </a:t>
            </a:r>
          </a:p>
          <a:p>
            <a:endParaRPr lang="en-IN" dirty="0"/>
          </a:p>
        </p:txBody>
      </p:sp>
      <p:pic>
        <p:nvPicPr>
          <p:cNvPr id="4" name="Picture 3" descr="IMG_256">
            <a:extLst>
              <a:ext uri="{FF2B5EF4-FFF2-40B4-BE49-F238E27FC236}">
                <a16:creationId xmlns:a16="http://schemas.microsoft.com/office/drawing/2014/main" id="{BAB644CB-9A69-16D8-0E8C-0712128B38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7" t="4193" r="5149" b="2613"/>
          <a:stretch/>
        </p:blipFill>
        <p:spPr>
          <a:xfrm>
            <a:off x="611560" y="1754327"/>
            <a:ext cx="4680520" cy="3690898"/>
          </a:xfrm>
          <a:prstGeom prst="roundRect">
            <a:avLst/>
          </a:prstGeom>
          <a:noFill/>
          <a:ln w="9525">
            <a:solidFill>
              <a:schemeClr val="accent6"/>
            </a:solidFill>
          </a:ln>
        </p:spPr>
      </p:pic>
      <p:pic>
        <p:nvPicPr>
          <p:cNvPr id="6" name="Picture 5" descr="IMG_256">
            <a:extLst>
              <a:ext uri="{FF2B5EF4-FFF2-40B4-BE49-F238E27FC236}">
                <a16:creationId xmlns:a16="http://schemas.microsoft.com/office/drawing/2014/main" id="{A46AB219-EE2A-F066-04C4-703F5762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822" y="3789040"/>
            <a:ext cx="2837810" cy="2198441"/>
          </a:xfrm>
          <a:prstGeom prst="roundRect">
            <a:avLst/>
          </a:prstGeom>
          <a:noFill/>
          <a:ln w="9525">
            <a:solidFill>
              <a:schemeClr val="accent6"/>
            </a:solidFill>
          </a:ln>
        </p:spPr>
      </p:pic>
      <p:pic>
        <p:nvPicPr>
          <p:cNvPr id="7" name="Picture 6" descr="IMG_256">
            <a:extLst>
              <a:ext uri="{FF2B5EF4-FFF2-40B4-BE49-F238E27FC236}">
                <a16:creationId xmlns:a16="http://schemas.microsoft.com/office/drawing/2014/main" id="{3B93BEA3-90B1-F9E8-69BC-424FD2429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822" y="1221730"/>
            <a:ext cx="2837810" cy="2198441"/>
          </a:xfrm>
          <a:prstGeom prst="roundRect">
            <a:avLst/>
          </a:prstGeom>
          <a:noFill/>
          <a:ln w="952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120521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8E4A-C316-9D16-124B-FDF03BFB8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332656"/>
            <a:ext cx="7772400" cy="1470025"/>
          </a:xfrm>
        </p:spPr>
        <p:txBody>
          <a:bodyPr/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&amp; Methodology</a:t>
            </a:r>
            <a:br>
              <a:rPr lang="en-IN" sz="4400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2E1753-7ABD-7830-F7BB-EAF53F49D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048" y="1484784"/>
            <a:ext cx="7479904" cy="4154016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methodology is centered on </a:t>
            </a:r>
            <a:r>
              <a:rPr lang="en-I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careful 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to elevate driver safety. Commencing with sensor activation, our system engages in parallel processes for eye blinking and heart rate counting</a:t>
            </a:r>
            <a:r>
              <a:rPr lang="en-IN" sz="2000" dirty="0">
                <a:solidFill>
                  <a:schemeClr val="tx1"/>
                </a:solidFill>
              </a:rPr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unfolds through five distinct phases, which illustrates the stages of Drowsiness and Heart Attack Detection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 of drowsiness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rate detection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 reduction of vehicle and Emergency alert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taken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361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A8E4E-5A3F-8349-7FAC-BE4B9049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FFB848-338F-A49D-42BA-535F3A272394}"/>
              </a:ext>
            </a:extLst>
          </p:cNvPr>
          <p:cNvSpPr/>
          <p:nvPr/>
        </p:nvSpPr>
        <p:spPr>
          <a:xfrm>
            <a:off x="3491880" y="1663690"/>
            <a:ext cx="2441721" cy="4013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Sensors activated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26401-FCFB-3CAA-8BE6-1B2DA4D4B4D7}"/>
              </a:ext>
            </a:extLst>
          </p:cNvPr>
          <p:cNvSpPr/>
          <p:nvPr/>
        </p:nvSpPr>
        <p:spPr>
          <a:xfrm>
            <a:off x="6267135" y="2254134"/>
            <a:ext cx="2133600" cy="5069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of counting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Hearbeat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rate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DB36A-3ABC-13C6-D46E-4EDBE6C97262}"/>
              </a:ext>
            </a:extLst>
          </p:cNvPr>
          <p:cNvSpPr/>
          <p:nvPr/>
        </p:nvSpPr>
        <p:spPr>
          <a:xfrm>
            <a:off x="3416565" y="2880501"/>
            <a:ext cx="2513730" cy="5020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Drowsiness and heart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rate detection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2851A3-A7C6-8C01-5362-7170ADD4A5D1}"/>
              </a:ext>
            </a:extLst>
          </p:cNvPr>
          <p:cNvSpPr/>
          <p:nvPr/>
        </p:nvSpPr>
        <p:spPr>
          <a:xfrm>
            <a:off x="3416565" y="3560592"/>
            <a:ext cx="2513731" cy="502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Process of controlling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vehicle speed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5A8711-0383-3C22-1235-AA4CFA2DA4B1}"/>
              </a:ext>
            </a:extLst>
          </p:cNvPr>
          <p:cNvSpPr/>
          <p:nvPr/>
        </p:nvSpPr>
        <p:spPr>
          <a:xfrm>
            <a:off x="3416565" y="4290967"/>
            <a:ext cx="2520480" cy="502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Protocol of transmitting emergency notifications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FEFDAD-F042-C722-5BF9-DFA2D632D9FC}"/>
              </a:ext>
            </a:extLst>
          </p:cNvPr>
          <p:cNvSpPr/>
          <p:nvPr/>
        </p:nvSpPr>
        <p:spPr>
          <a:xfrm>
            <a:off x="3416565" y="4990925"/>
            <a:ext cx="2520480" cy="502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Action taken by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the system 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B5E777-68A5-141D-1068-C590907D1CEF}"/>
              </a:ext>
            </a:extLst>
          </p:cNvPr>
          <p:cNvSpPr/>
          <p:nvPr/>
        </p:nvSpPr>
        <p:spPr>
          <a:xfrm>
            <a:off x="4031079" y="5871799"/>
            <a:ext cx="1284702" cy="3505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DC02A3-5446-32D5-1843-F677DC7BA13F}"/>
              </a:ext>
            </a:extLst>
          </p:cNvPr>
          <p:cNvSpPr/>
          <p:nvPr/>
        </p:nvSpPr>
        <p:spPr>
          <a:xfrm>
            <a:off x="940232" y="2330334"/>
            <a:ext cx="2133600" cy="5069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of counting           eye blinking rate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E79BA7-DF7A-384B-664A-05D2E2A8079D}"/>
              </a:ext>
            </a:extLst>
          </p:cNvPr>
          <p:cNvCxnSpPr/>
          <p:nvPr/>
        </p:nvCxnSpPr>
        <p:spPr>
          <a:xfrm flipH="1">
            <a:off x="2876867" y="2506027"/>
            <a:ext cx="20320" cy="15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941DE4B8-F6E3-8A08-3909-656CBDE48487}"/>
              </a:ext>
            </a:extLst>
          </p:cNvPr>
          <p:cNvSpPr/>
          <p:nvPr/>
        </p:nvSpPr>
        <p:spPr>
          <a:xfrm>
            <a:off x="3959136" y="1095770"/>
            <a:ext cx="1225728" cy="3359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9DB7911-3A8D-E376-FEF5-BAD3B1949C5D}"/>
                  </a:ext>
                </a:extLst>
              </p14:cNvPr>
              <p14:cNvContentPartPr/>
              <p14:nvPr/>
            </p14:nvContentPartPr>
            <p14:xfrm>
              <a:off x="4395093" y="204697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9DB7911-3A8D-E376-FEF5-BAD3B1949C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8973" y="204085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541A5-6E69-E4A3-8BB6-4EB19FACAD37}"/>
                  </a:ext>
                </a:extLst>
              </p14:cNvPr>
              <p14:cNvContentPartPr/>
              <p14:nvPr/>
            </p14:nvContentPartPr>
            <p14:xfrm>
              <a:off x="5247213" y="406261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541A5-6E69-E4A3-8BB6-4EB19FACAD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1093" y="4056496"/>
                <a:ext cx="12600" cy="12600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C2A1FF-5F91-0E20-6D34-30DF36525E8F}"/>
              </a:ext>
            </a:extLst>
          </p:cNvPr>
          <p:cNvCxnSpPr>
            <a:stCxn id="17" idx="4"/>
          </p:cNvCxnSpPr>
          <p:nvPr/>
        </p:nvCxnSpPr>
        <p:spPr>
          <a:xfrm>
            <a:off x="4572000" y="1431706"/>
            <a:ext cx="0" cy="231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24C56D-E7F7-AF2A-A3DA-F87CE0F1626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933601" y="1864350"/>
            <a:ext cx="11586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3104F6-F7C4-5923-91E2-ECCED9E5E20C}"/>
              </a:ext>
            </a:extLst>
          </p:cNvPr>
          <p:cNvCxnSpPr>
            <a:stCxn id="3" idx="1"/>
          </p:cNvCxnSpPr>
          <p:nvPr/>
        </p:nvCxnSpPr>
        <p:spPr>
          <a:xfrm flipH="1">
            <a:off x="2123728" y="1864350"/>
            <a:ext cx="13681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318EEC-931D-5023-ADFF-C8043069ED24}"/>
              </a:ext>
            </a:extLst>
          </p:cNvPr>
          <p:cNvCxnSpPr/>
          <p:nvPr/>
        </p:nvCxnSpPr>
        <p:spPr>
          <a:xfrm>
            <a:off x="2123728" y="1864350"/>
            <a:ext cx="0" cy="465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73BE625-65FA-3C22-D539-07A125080DA6}"/>
              </a:ext>
            </a:extLst>
          </p:cNvPr>
          <p:cNvCxnSpPr/>
          <p:nvPr/>
        </p:nvCxnSpPr>
        <p:spPr>
          <a:xfrm>
            <a:off x="7092280" y="1864350"/>
            <a:ext cx="0" cy="389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3DBA5F6-5CAE-47A7-1712-050A57D2A6AF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673430" y="3382526"/>
            <a:ext cx="1" cy="178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657233-DCF0-B191-C22D-E82F978F648D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673431" y="4062616"/>
            <a:ext cx="3374" cy="228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9963131-AD92-C0F3-CC0C-FFE21B77A2EF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676805" y="4792991"/>
            <a:ext cx="0" cy="19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8EF74CF-EB6F-139C-B8C6-BAF2E9AF142D}"/>
              </a:ext>
            </a:extLst>
          </p:cNvPr>
          <p:cNvCxnSpPr>
            <a:stCxn id="8" idx="2"/>
          </p:cNvCxnSpPr>
          <p:nvPr/>
        </p:nvCxnSpPr>
        <p:spPr>
          <a:xfrm flipH="1">
            <a:off x="4673430" y="5492949"/>
            <a:ext cx="3375" cy="378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F4EA5D2-0C3C-022E-A233-93B711E0E7C0}"/>
              </a:ext>
            </a:extLst>
          </p:cNvPr>
          <p:cNvCxnSpPr/>
          <p:nvPr/>
        </p:nvCxnSpPr>
        <p:spPr>
          <a:xfrm>
            <a:off x="2123728" y="2837236"/>
            <a:ext cx="0" cy="294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FBCB401-A930-2BAD-4D15-D91D10AE7B2E}"/>
              </a:ext>
            </a:extLst>
          </p:cNvPr>
          <p:cNvCxnSpPr/>
          <p:nvPr/>
        </p:nvCxnSpPr>
        <p:spPr>
          <a:xfrm>
            <a:off x="7092280" y="2761036"/>
            <a:ext cx="0" cy="370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D66E465-1889-60D0-C754-EC6C7B2C252E}"/>
              </a:ext>
            </a:extLst>
          </p:cNvPr>
          <p:cNvCxnSpPr>
            <a:endCxn id="5" idx="1"/>
          </p:cNvCxnSpPr>
          <p:nvPr/>
        </p:nvCxnSpPr>
        <p:spPr>
          <a:xfrm>
            <a:off x="2123728" y="3131513"/>
            <a:ext cx="129283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5636A38-ECAF-B0CC-AE9F-EE5711E5FEEB}"/>
              </a:ext>
            </a:extLst>
          </p:cNvPr>
          <p:cNvCxnSpPr>
            <a:endCxn id="5" idx="3"/>
          </p:cNvCxnSpPr>
          <p:nvPr/>
        </p:nvCxnSpPr>
        <p:spPr>
          <a:xfrm flipH="1">
            <a:off x="5930295" y="3131513"/>
            <a:ext cx="116198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68B5A3F-BA8A-CE45-B948-BEEE6C8EABCA}"/>
              </a:ext>
            </a:extLst>
          </p:cNvPr>
          <p:cNvSpPr txBox="1"/>
          <p:nvPr/>
        </p:nvSpPr>
        <p:spPr>
          <a:xfrm>
            <a:off x="107503" y="154965"/>
            <a:ext cx="82932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&amp; Methodology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401692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9638-1F15-CFDF-4825-73DBF520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BD2EA-3B2C-5A90-4F20-4E7B7959E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7948"/>
            <a:ext cx="8003232" cy="452596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Detecting drowsiness by counting eye blinks </a:t>
            </a:r>
            <a:endParaRPr lang="en-I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eye blink sensor captures proximity data every 5 seconds to detect the driver's eye state (open or closed).</a:t>
            </a:r>
          </a:p>
          <a:p>
            <a:pPr marL="514350" indent="-514350" algn="just">
              <a:buFont typeface="+mj-lt"/>
              <a:buAutoNum type="romanL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1 (Less Drowsy - Awake): Proximity between 3.00 and 4.00 triggers a 4-second audible warning.</a:t>
            </a:r>
          </a:p>
          <a:p>
            <a:pPr marL="514350" indent="-514350" algn="just">
              <a:buFont typeface="+mj-lt"/>
              <a:buAutoNum type="romanL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2 (Drowsy): Proximity between 1.00 and 1.90 triggers a continuous buzzer.</a:t>
            </a:r>
          </a:p>
          <a:p>
            <a:pPr marL="514350" indent="-514350" algn="just">
              <a:buFont typeface="+mj-lt"/>
              <a:buAutoNum type="romanL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3 (Sleepy): Proximity remains in the drowsy range, activating vehicle speed control to prevent accidents.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pulse rate through heartbeat sensor</a:t>
            </a: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Alarms activate for high heartbeat rates, providing warnings and alerts for potential health issues or stress.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romanL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38139-88A4-F5DC-F5CA-20E855B3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68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66E7-446B-31BB-0D75-77B0FA86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8FF7E-C4E5-0514-53B1-55A774804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931224" cy="4525963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Ignition Lock Control </a:t>
            </a:r>
          </a:p>
          <a:p>
            <a:pPr marL="514350" indent="-514350" algn="just">
              <a:buFont typeface="+mj-lt"/>
              <a:buAutoNum type="romanL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sleepy condition is detected, the vehicle gradually reduces its speed every 4 seconds until it comes to a complete stop at 0 km/h.</a:t>
            </a:r>
          </a:p>
          <a:p>
            <a:pPr marL="514350" indent="-514350" algn="just">
              <a:buFont typeface="+mj-lt"/>
              <a:buAutoNum type="romanL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controlled deceleration prevents sudden braking, which could cause dangerous collisions.</a:t>
            </a:r>
          </a:p>
          <a:p>
            <a:pPr marL="514350" indent="-514350" algn="just">
              <a:buFont typeface="+mj-lt"/>
              <a:buAutoNum type="romanL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also alerts nearby drivers, giving them enough time to react and avoid potential accidents by maintaining situational awareness.</a:t>
            </a:r>
          </a:p>
          <a:p>
            <a:pPr marL="514350" indent="-514350" algn="just">
              <a:buFont typeface="+mj-lt"/>
              <a:buAutoNum type="romanLcPeriod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Sending Notification </a:t>
            </a: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When the vehicle halts, the GPS module determines its exact location, while the GSM module sends a message about the driver’s condition and location to family or friends for immediate awareness.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BB33F-A575-8A87-7EA6-6C93D21A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52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3AE3CF-44E1-0503-4A7F-1EC0C1610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26E7BB94-EEC1-1EB8-EAE8-FDF00F8A6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764704"/>
            <a:ext cx="7609184" cy="4027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EB683-DE97-4BFD-19AF-1B561E738CD1}"/>
              </a:ext>
            </a:extLst>
          </p:cNvPr>
          <p:cNvSpPr txBox="1"/>
          <p:nvPr/>
        </p:nvSpPr>
        <p:spPr>
          <a:xfrm>
            <a:off x="3079901" y="50851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 software</a:t>
            </a:r>
          </a:p>
        </p:txBody>
      </p:sp>
    </p:spTree>
    <p:extLst>
      <p:ext uri="{BB962C8B-B14F-4D97-AF65-F5344CB8AC3E}">
        <p14:creationId xmlns:p14="http://schemas.microsoft.com/office/powerpoint/2010/main" val="3002292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EE93A3-CFD1-267B-0010-24FD56C5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/>
          </a:p>
        </p:txBody>
      </p:sp>
      <p:pic>
        <p:nvPicPr>
          <p:cNvPr id="3" name="Content Placeholder 5" descr="A person driving a car&#10;&#10;Description automatically generated">
            <a:extLst>
              <a:ext uri="{FF2B5EF4-FFF2-40B4-BE49-F238E27FC236}">
                <a16:creationId xmlns:a16="http://schemas.microsoft.com/office/drawing/2014/main" id="{48E37AE4-017B-9B99-3358-47DDBCA03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17" y="1127444"/>
            <a:ext cx="7706166" cy="4525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428F4-A876-9F07-A6CF-D965E97495D2}"/>
              </a:ext>
            </a:extLst>
          </p:cNvPr>
          <p:cNvSpPr txBox="1"/>
          <p:nvPr/>
        </p:nvSpPr>
        <p:spPr>
          <a:xfrm>
            <a:off x="1475656" y="5642084"/>
            <a:ext cx="57906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                         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8BB57-6068-9AD4-1055-708704E1B64E}"/>
              </a:ext>
            </a:extLst>
          </p:cNvPr>
          <p:cNvSpPr txBox="1"/>
          <p:nvPr/>
        </p:nvSpPr>
        <p:spPr>
          <a:xfrm>
            <a:off x="2987824" y="214445"/>
            <a:ext cx="47880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Work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958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3BEDB-C587-FE87-28FF-C3BDDF5C4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92" y="0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36E9D-2D56-E6A3-27EE-3AA90E02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/>
          </a:p>
        </p:txBody>
      </p:sp>
      <p:pic>
        <p:nvPicPr>
          <p:cNvPr id="5" name="Content Placeholder 4" descr="A computer screen with a screen showing a graph&#10;&#10;AI-generated content may be incorrect.">
            <a:extLst>
              <a:ext uri="{FF2B5EF4-FFF2-40B4-BE49-F238E27FC236}">
                <a16:creationId xmlns:a16="http://schemas.microsoft.com/office/drawing/2014/main" id="{0D8C8528-7C00-B3C5-FBA4-5ED3DDFB8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r="9838"/>
          <a:stretch/>
        </p:blipFill>
        <p:spPr>
          <a:xfrm>
            <a:off x="1763688" y="1700808"/>
            <a:ext cx="5472608" cy="3066842"/>
          </a:xfrm>
          <a:prstGeom prst="round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865644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548D-D5FA-E2DD-37E2-F9B59F06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6DBF5-90F8-54BE-C54E-9C8BE7669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uses components like Arduino Uno, GSM, and GPS modules, integrating real-time health monitoring sensors for proactive safety measures.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integrates heart rate and eye-blinking sensors to monitor driver health, issuing alerts for drowsiness or emergencies.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issues alerts through intelligent alarms when signs of drowsiness or health risks are detected.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critical cases, it activates gradual vehicle deceleration and sends emergency notifications with GPS coordinates to designated contacts.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comprehensive solution prioritizes driver safety, reduces accidents caused by health emergencies, and offers timely intervention, contributing to safer transportation systems.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67393-9567-BA5F-4DA5-86C8AF7B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7CE17-F145-4853-23F3-B5E047B9A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262E-EA34-8B8D-1C4A-63A741C5E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C9A6D-5290-855B-B056-CDBD02014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57" y="1223400"/>
            <a:ext cx="8229600" cy="48698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of the solution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Improved Driver Safety.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Early Warning System.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Automated Emergency Response.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Gradual Deceleration.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Promotes Road Safety.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Reputation Enhancement for Manufacturers.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 of the solution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Limitations.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arises in low network areas.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81215-DE61-AB22-1D8D-4025E2D92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23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/>
                <a:cs typeface="Times New Roman" panose="02020603050405020304"/>
              </a:rPr>
              <a:t>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Literature Survey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Objectives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Method &amp; Methodology  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Implementation 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Frame Work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Project Overview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References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romanUcPeriod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D72237-B839-550F-87CB-619E7D26D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87B84-B827-79DB-B06D-C37826EF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01837"/>
            <a:ext cx="6624736" cy="4896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15B8FF-3717-0BAB-3418-FCD4386C200A}"/>
              </a:ext>
            </a:extLst>
          </p:cNvPr>
          <p:cNvSpPr txBox="1"/>
          <p:nvPr/>
        </p:nvSpPr>
        <p:spPr>
          <a:xfrm>
            <a:off x="410274" y="276975"/>
            <a:ext cx="615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ACCEPTANCE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359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E03FA-9548-FC92-1C73-214D0C205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58FD2-BB3A-7E17-E9A8-5876247AB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003232" cy="470852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NIOSH|CDC,“Module11.Driving,drowsydriving|NIOSH|CDC,”Mar.31,2020, Accessed: Jan. 24, 2023, [Online]. Available: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https://www.cdc.gov/niosh/work hour-training-for-nurses/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longhours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/mod11/02.html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Gross, G. Li, C.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DiGuiseppi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S.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Zakrajsek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 J.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Mielenz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D.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Strogatz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“Advanced driver assistance systems and older drivers: Changes in prevalence, use, and perceptions over 3 years of the AAA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LongROAD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study- AAA Foundation for traffic safety,” AAA Foundation for Traffic Safety, Dec. 17, 2021, Accessed: Jan. 24, 2023, [Online]. Available: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https://aaafoundation.org/advanced-driver-assistance systems-and-older-drivers-changes-in-prevalence-use-and-perceptions-over-3 years-of-the-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aaa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longroad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-study/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Safety Council, “Fatigued driving,” Accessed: Jan. 24, 2023, [Online]. Available: https://www.nsc.org/road/safety-topics/fatigued-driver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C0666-0B72-C1F1-D2D7-CD623D980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65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E2A75-B259-A0DC-B527-3AA579967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89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70002-12F8-34B8-7DFF-9444F1F4F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003232" cy="452596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 startAt="4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 Zheng et al., “A texture-aware U-Net for identifying incomplete blinking from eye videography,” Biomed. Signal Process. Control, vol. 75, 2022, Art. no. 103630, doi:10.1016/j.bspc.2022.103630. </a:t>
            </a:r>
          </a:p>
          <a:p>
            <a:pPr marL="457200" indent="-457200" algn="just">
              <a:buAutoNum type="arabicPeriod" startAt="4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B. S.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Maior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“Real-time classification for autonomous drowsiness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eye aspect ratio,” Expert Syst. Appl., vol. 158, 2020, Art. no. 113505,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10.1016/j.eswa.2020.113505. </a:t>
            </a:r>
          </a:p>
          <a:p>
            <a:pPr marL="457200" indent="-457200" algn="just">
              <a:buAutoNum type="arabicPeriod" startAt="4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C. Lee and J. An, “LSTM-CNN model of drowsiness detection from multi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consciousness states acquired by EEG,” Expert Syst. Appl., vol. 213, 2023, Art. no. 119032,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10.1016/j.eswa.2022.119032. </a:t>
            </a:r>
          </a:p>
          <a:p>
            <a:pPr marL="457200" indent="-457200" algn="just">
              <a:buAutoNum type="arabicPeriod" startAt="4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Zaidman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 B. Novak, G. H.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Borschel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Joachim, and R. M.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Zuker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“Assess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eye closure and blink with facial palsy: A systematic literature review,” J. Plast., Reconstructive Aesthetic Surg., vol. 74, no. 7, 2021, pp. 1436–1445,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10.1016/j.bjps.2021.03.059.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2AD27-0C9B-6F33-9411-CD77EF71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80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C4805-0487-5B99-049E-364F52356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D4B8-8C3A-6A89-9482-DFB56ED0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993FC-E9D3-C686-1A86-D4DBD380A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003232" cy="4525963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 startAt="8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“Face mesh” Accessed: Dec. 24, 2022, [Online]. Available: https: //google.github.io/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/solutions/face_mesh.html </a:t>
            </a:r>
          </a:p>
          <a:p>
            <a:pPr marL="457200" indent="-457200" algn="just">
              <a:buAutoNum type="arabicPeriod" startAt="8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K.Sagila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Gangadharan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A. P. Vinod, “Drowsiness detection using portable wire less EEG,”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Methods Programs Biomed., vol. 214, 2022, Art. no. 106535,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10.1016/j.cmpb.2021.106535.</a:t>
            </a:r>
          </a:p>
          <a:p>
            <a:pPr marL="457200" indent="-457200" algn="just">
              <a:buAutoNum type="arabicPeriod" startAt="8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N.N.PandeyandN.B.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Muppalaneni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,“Real-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timedrowsinessidentification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eye state analysis,” in Proc. Int. Conf.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Artif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Smart Syst., 2021, pp. 1182–1187,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10.1109/ICAIS50930.2021.9395975. </a:t>
            </a:r>
          </a:p>
          <a:p>
            <a:pPr marL="457200" indent="-457200" algn="just">
              <a:buAutoNum type="arabicPeriod" startAt="8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“Human Faces | Kaggle,” Accessed: May 1, 2022, [Online]. Available: https: ///datasets/ashwingupta3012/human-faces </a:t>
            </a:r>
          </a:p>
          <a:p>
            <a:pPr marL="457200" indent="-457200" algn="just">
              <a:buAutoNum type="arabicPeriod" startAt="8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“Human eyes open\close | Kaggle,” Accessed: May 1, 2022, [Online]. Available: https:///datasets/tauilabdelilah/mrl-eye-dataset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E7D23-4212-7C55-DC7F-EF53EDC7B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68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904246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84213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Introduction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36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524634"/>
            <a:ext cx="8229600" cy="4640669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project,“</a:t>
            </a:r>
            <a:r>
              <a:rPr lang="en-IN" sz="2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Improving Driver Safety by Detecting and Reducing Health Risks in Vehicles Using Sensors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introduces innovative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sensor technology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monitor the issues. </a:t>
            </a:r>
          </a:p>
          <a:p>
            <a:pPr algn="just"/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includes a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heart rate sensor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an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eye blinking sensor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above the driver's eyes, ensuring continuous vital sign monitoring.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alarm system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alerts the driver with buzzers and calls emergency services if conditions worsen.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slows the vehicle, enhancing safety, preventing accidents from drowsiness or health issues, and enabling assistance.</a:t>
            </a:r>
          </a:p>
        </p:txBody>
      </p:sp>
      <p:sp>
        <p:nvSpPr>
          <p:cNvPr id="14" name="Content Placeholder 2"/>
          <p:cNvSpPr txBox="1"/>
          <p:nvPr/>
        </p:nvSpPr>
        <p:spPr>
          <a:xfrm>
            <a:off x="0" y="5445224"/>
            <a:ext cx="9144000" cy="894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endParaRPr lang="en-US" sz="16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5E7A-656A-E51C-B128-686D69A7F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A75F-CB54-5E96-DD57-AE694DF52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01" y="-171400"/>
            <a:ext cx="8229600" cy="1152128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3E95B99-1402-3A6E-AC9F-2844E51A76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8439094"/>
              </p:ext>
            </p:extLst>
          </p:nvPr>
        </p:nvGraphicFramePr>
        <p:xfrm>
          <a:off x="287524" y="764704"/>
          <a:ext cx="8568952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155">
                  <a:extLst>
                    <a:ext uri="{9D8B030D-6E8A-4147-A177-3AD203B41FA5}">
                      <a16:colId xmlns:a16="http://schemas.microsoft.com/office/drawing/2014/main" val="3935909574"/>
                    </a:ext>
                  </a:extLst>
                </a:gridCol>
                <a:gridCol w="1731190">
                  <a:extLst>
                    <a:ext uri="{9D8B030D-6E8A-4147-A177-3AD203B41FA5}">
                      <a16:colId xmlns:a16="http://schemas.microsoft.com/office/drawing/2014/main" val="921747745"/>
                    </a:ext>
                  </a:extLst>
                </a:gridCol>
                <a:gridCol w="1313234">
                  <a:extLst>
                    <a:ext uri="{9D8B030D-6E8A-4147-A177-3AD203B41FA5}">
                      <a16:colId xmlns:a16="http://schemas.microsoft.com/office/drawing/2014/main" val="2899543848"/>
                    </a:ext>
                  </a:extLst>
                </a:gridCol>
                <a:gridCol w="2451109">
                  <a:extLst>
                    <a:ext uri="{9D8B030D-6E8A-4147-A177-3AD203B41FA5}">
                      <a16:colId xmlns:a16="http://schemas.microsoft.com/office/drawing/2014/main" val="2503542594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3488381587"/>
                    </a:ext>
                  </a:extLst>
                </a:gridCol>
              </a:tblGrid>
              <a:tr h="113154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Project Title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Publishing Year&amp; journal name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Observation Made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Limitations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5636799"/>
                  </a:ext>
                </a:extLst>
              </a:tr>
              <a:tr h="22461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Video-Based Driver Drowsiness Detection With Optimized Utilization of Key Facial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2024(IEEE Transactions on Intelligent Transportation Systems</a:t>
                      </a:r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IN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accuracy, reduced computation, lower false positives, real-time alerts, lighting sensitivity, camera dependency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include sensitivity to lighting changes, head moments and affecting detection accuracy and real-time performance.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067975"/>
                  </a:ext>
                </a:extLst>
              </a:tr>
              <a:tr h="19765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Driver Fatigue Detection Method Based on Eye States With Pupil and Iris Segmentation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2020</a:t>
                      </a:r>
                    </a:p>
                    <a:p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(</a:t>
                      </a:r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IEEE</a:t>
                      </a:r>
                    </a:p>
                    <a:p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Access)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accuracy, reliable blink analysis, reduced false positives, real-time efficiency, lighting sensitivity.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study is limited </a:t>
                      </a:r>
                    </a:p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 sensitivity to light , camera quality,</a:t>
                      </a:r>
                    </a:p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individual variations in eye features and causing the potential detection error.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3790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0114-A78E-225F-A671-0E935E8A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24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28D61-4FAD-0C2C-38FD-D6BB46246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3DBF-DD1A-E029-AD80-7A70C1487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01" y="-171400"/>
            <a:ext cx="8229600" cy="1152128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948D569D-1631-7C61-293C-96DB5FD812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2771609"/>
              </p:ext>
            </p:extLst>
          </p:nvPr>
        </p:nvGraphicFramePr>
        <p:xfrm>
          <a:off x="323528" y="764705"/>
          <a:ext cx="8496945" cy="554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256">
                  <a:extLst>
                    <a:ext uri="{9D8B030D-6E8A-4147-A177-3AD203B41FA5}">
                      <a16:colId xmlns:a16="http://schemas.microsoft.com/office/drawing/2014/main" val="3935909574"/>
                    </a:ext>
                  </a:extLst>
                </a:gridCol>
                <a:gridCol w="1868024">
                  <a:extLst>
                    <a:ext uri="{9D8B030D-6E8A-4147-A177-3AD203B41FA5}">
                      <a16:colId xmlns:a16="http://schemas.microsoft.com/office/drawing/2014/main" val="92174774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899543848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503542594"/>
                    </a:ext>
                  </a:extLst>
                </a:gridCol>
                <a:gridCol w="2160241">
                  <a:extLst>
                    <a:ext uri="{9D8B030D-6E8A-4147-A177-3AD203B41FA5}">
                      <a16:colId xmlns:a16="http://schemas.microsoft.com/office/drawing/2014/main" val="3488381587"/>
                    </a:ext>
                  </a:extLst>
                </a:gridCol>
              </a:tblGrid>
              <a:tr h="115776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Project Title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Publishing Year &amp; journal name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Observation Made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Limitations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5636799"/>
                  </a:ext>
                </a:extLst>
              </a:tr>
              <a:tr h="26227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and Implementation of a Drowsiness-Fatigue Detection System Based on Wearable Smart Glasses to Increase Road Safety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2018 </a:t>
                      </a:r>
                    </a:p>
                    <a:p>
                      <a:pPr algn="just"/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(IEEE Transactions on Consumer Electronics)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glasses enabled non-intrusive monitoring, IR sensor improved accuracy, real-time alerts reduced reaction time, remote monitoring, and users found them comfortable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Environmental sensitivity, battery life, user discomfort, false detections, privacy concerns, connectivity issues, high cost, and adaptation challenges.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067975"/>
                  </a:ext>
                </a:extLst>
              </a:tr>
              <a:tr h="169211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 Automatic Driver Drowsiness Alert System By Using GSM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2017</a:t>
                      </a:r>
                    </a:p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IEEE</a:t>
                      </a:r>
                    </a:p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Conference on 11</a:t>
                      </a:r>
                      <a:r>
                        <a:rPr lang="en-US" b="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ISCO)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system detects drowsiness, triggers alerts, transmits GSM messages reliably, and ensures cost-effective deployment.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system lacks GPS, may face GSM issues in weak networks, and risks false positives under poor lighting.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3790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CFF5-9514-BBCB-34ED-E0A32EFC9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86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6094"/>
            <a:ext cx="8229600" cy="5201121"/>
          </a:xfrm>
        </p:spPr>
        <p:txBody>
          <a:bodyPr>
            <a:noAutofit/>
          </a:bodyPr>
          <a:lstStyle/>
          <a:p>
            <a:pPr algn="just"/>
            <a:endParaRPr lang="en-US" sz="2000" dirty="0">
              <a:latin typeface="Times New Roman" panose="02020603050405020304"/>
              <a:cs typeface="Times New Roman" panose="02020603050405020304"/>
            </a:endParaRPr>
          </a:p>
          <a:p>
            <a:pPr>
              <a:buNone/>
            </a:pPr>
            <a:endParaRPr lang="en-US" sz="20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395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4" name="Content Placeholder 2"/>
          <p:cNvSpPr txBox="1"/>
          <p:nvPr/>
        </p:nvSpPr>
        <p:spPr>
          <a:xfrm>
            <a:off x="457200" y="1647172"/>
            <a:ext cx="8229600" cy="4126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our project is: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continuously monitor vital signs (heart rate and eye blinking) using       seatbelt and eye sensors. 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create an intelligent alarm system for potential danger alerts. 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enable automated emergency calls for deteriorating driver conditions,              enhancing road safety.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A80DB2-67AC-BD2B-B1F8-5D52347C6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8A177-F5BF-A5CE-A2DD-3CD3207272B3}"/>
              </a:ext>
            </a:extLst>
          </p:cNvPr>
          <p:cNvSpPr txBox="1"/>
          <p:nvPr/>
        </p:nvSpPr>
        <p:spPr>
          <a:xfrm>
            <a:off x="1763688" y="116632"/>
            <a:ext cx="561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E443D-15F1-3612-E30B-730E06D74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67" y="836712"/>
            <a:ext cx="6722866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97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B4C612-5CB6-B8AF-A848-49BA05BE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7C78B-7A6D-AC0C-B250-90BC05F613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60" y="988670"/>
            <a:ext cx="2880320" cy="2024938"/>
          </a:xfrm>
          <a:prstGeom prst="flowChartAlternateProcess">
            <a:avLst/>
          </a:prstGeom>
          <a:ln>
            <a:solidFill>
              <a:schemeClr val="accent6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B2D091-3973-2C19-CB49-E1FE1A5CA1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254" y="988670"/>
            <a:ext cx="2880320" cy="2024938"/>
          </a:xfrm>
          <a:prstGeom prst="flowChartAlternateProcess">
            <a:avLst/>
          </a:prstGeom>
          <a:ln>
            <a:solidFill>
              <a:schemeClr val="accent6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2D253-3C20-B0F0-3902-B0AD92563D26}"/>
              </a:ext>
            </a:extLst>
          </p:cNvPr>
          <p:cNvSpPr txBox="1"/>
          <p:nvPr/>
        </p:nvSpPr>
        <p:spPr>
          <a:xfrm>
            <a:off x="5417499" y="3072535"/>
            <a:ext cx="4788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Heartbeat sensor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FCED9-997E-3141-4684-EF2A287B243D}"/>
              </a:ext>
            </a:extLst>
          </p:cNvPr>
          <p:cNvSpPr txBox="1"/>
          <p:nvPr/>
        </p:nvSpPr>
        <p:spPr>
          <a:xfrm>
            <a:off x="755576" y="2782375"/>
            <a:ext cx="7200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Eye blinking sensor</a:t>
            </a:r>
          </a:p>
        </p:txBody>
      </p:sp>
      <p:pic>
        <p:nvPicPr>
          <p:cNvPr id="3" name="Picture 2" descr="IMG_256">
            <a:extLst>
              <a:ext uri="{FF2B5EF4-FFF2-40B4-BE49-F238E27FC236}">
                <a16:creationId xmlns:a16="http://schemas.microsoft.com/office/drawing/2014/main" id="{61C5E59E-70CE-6071-0B1B-EAFDB68A2E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8" y="3620796"/>
            <a:ext cx="2880319" cy="2088909"/>
          </a:xfrm>
          <a:prstGeom prst="roundRect">
            <a:avLst/>
          </a:prstGeom>
          <a:noFill/>
          <a:ln w="9525">
            <a:solidFill>
              <a:schemeClr val="accent6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267B48-EB2E-1282-33ED-7E5F3FDED521}"/>
              </a:ext>
            </a:extLst>
          </p:cNvPr>
          <p:cNvSpPr txBox="1"/>
          <p:nvPr/>
        </p:nvSpPr>
        <p:spPr>
          <a:xfrm>
            <a:off x="0" y="0"/>
            <a:ext cx="90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used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A2D029-3954-C924-90B1-666F81748046}"/>
              </a:ext>
            </a:extLst>
          </p:cNvPr>
          <p:cNvSpPr txBox="1"/>
          <p:nvPr/>
        </p:nvSpPr>
        <p:spPr>
          <a:xfrm>
            <a:off x="871573" y="5709705"/>
            <a:ext cx="2504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uino uno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5D0E9B-DD89-3747-89AE-C3B1B6DB67BF}"/>
              </a:ext>
            </a:extLst>
          </p:cNvPr>
          <p:cNvSpPr txBox="1"/>
          <p:nvPr/>
        </p:nvSpPr>
        <p:spPr>
          <a:xfrm>
            <a:off x="5508104" y="5740483"/>
            <a:ext cx="51019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GSM Module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F1DEA-4B81-3B44-B02E-C030F7587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253" y="3620796"/>
            <a:ext cx="2880319" cy="2088909"/>
          </a:xfrm>
          <a:prstGeom prst="round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77216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B3B477-88CE-2ADA-EA63-331A5CC5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 descr="IMG_256">
            <a:extLst>
              <a:ext uri="{FF2B5EF4-FFF2-40B4-BE49-F238E27FC236}">
                <a16:creationId xmlns:a16="http://schemas.microsoft.com/office/drawing/2014/main" id="{F27C30C3-F7C3-789B-5CB6-7979A21A4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3" y="834348"/>
            <a:ext cx="2460863" cy="1957589"/>
          </a:xfrm>
          <a:prstGeom prst="roundRect">
            <a:avLst/>
          </a:prstGeom>
          <a:noFill/>
          <a:ln w="9525">
            <a:solidFill>
              <a:schemeClr val="accent6"/>
            </a:solidFill>
          </a:ln>
        </p:spPr>
      </p:pic>
      <p:pic>
        <p:nvPicPr>
          <p:cNvPr id="4" name="Picture 3" descr="IMG_256">
            <a:extLst>
              <a:ext uri="{FF2B5EF4-FFF2-40B4-BE49-F238E27FC236}">
                <a16:creationId xmlns:a16="http://schemas.microsoft.com/office/drawing/2014/main" id="{12342320-19C4-26FA-D9AE-A2044527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121" y="834348"/>
            <a:ext cx="2304258" cy="1957589"/>
          </a:xfrm>
          <a:prstGeom prst="roundRect">
            <a:avLst/>
          </a:prstGeom>
          <a:noFill/>
          <a:ln w="9525">
            <a:solidFill>
              <a:schemeClr val="accent6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78E411-98CF-1CE4-D1B9-4084196045B0}"/>
              </a:ext>
            </a:extLst>
          </p:cNvPr>
          <p:cNvSpPr txBox="1"/>
          <p:nvPr/>
        </p:nvSpPr>
        <p:spPr>
          <a:xfrm>
            <a:off x="680849" y="2976602"/>
            <a:ext cx="2617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Motor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FBC5A-6087-5226-2975-25C73DBAA8B9}"/>
              </a:ext>
            </a:extLst>
          </p:cNvPr>
          <p:cNvSpPr txBox="1"/>
          <p:nvPr/>
        </p:nvSpPr>
        <p:spPr>
          <a:xfrm>
            <a:off x="3823199" y="2943104"/>
            <a:ext cx="185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3AD524-5903-69E0-F27A-943F8FE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834348"/>
            <a:ext cx="2028815" cy="1938992"/>
          </a:xfrm>
          <a:prstGeom prst="roundRect">
            <a:avLst/>
          </a:prstGeom>
          <a:ln>
            <a:solidFill>
              <a:schemeClr val="accent6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5BB7A7-899F-60C6-A8C7-6EF9EC7B5341}"/>
              </a:ext>
            </a:extLst>
          </p:cNvPr>
          <p:cNvSpPr txBox="1"/>
          <p:nvPr/>
        </p:nvSpPr>
        <p:spPr>
          <a:xfrm>
            <a:off x="2671071" y="5667347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</a:p>
        </p:txBody>
      </p:sp>
      <p:pic>
        <p:nvPicPr>
          <p:cNvPr id="18" name="Picture 17" descr="A battery with wires and a blue box&#10;&#10;AI-generated content may be incorrect.">
            <a:extLst>
              <a:ext uri="{FF2B5EF4-FFF2-40B4-BE49-F238E27FC236}">
                <a16:creationId xmlns:a16="http://schemas.microsoft.com/office/drawing/2014/main" id="{9BE4009B-0D00-C4D0-7666-D0AC8A57F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24" y="3702218"/>
            <a:ext cx="2241279" cy="1850650"/>
          </a:xfrm>
          <a:prstGeom prst="roundRect">
            <a:avLst/>
          </a:prstGeom>
          <a:ln>
            <a:solidFill>
              <a:schemeClr val="accent6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EB4B01-2989-2E02-8C1E-65D2B2564389}"/>
              </a:ext>
            </a:extLst>
          </p:cNvPr>
          <p:cNvSpPr txBox="1"/>
          <p:nvPr/>
        </p:nvSpPr>
        <p:spPr>
          <a:xfrm>
            <a:off x="6630523" y="2976602"/>
            <a:ext cx="1368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Breadboard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43D99D-59A6-2463-B6C5-4F2FE82D4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1" y="3696732"/>
            <a:ext cx="2241279" cy="1850650"/>
          </a:xfrm>
          <a:prstGeom prst="roundRect">
            <a:avLst/>
          </a:prstGeom>
          <a:ln>
            <a:solidFill>
              <a:schemeClr val="accent6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D1FBA67-F1BE-3B65-6A02-FADE56DC8C2D}"/>
              </a:ext>
            </a:extLst>
          </p:cNvPr>
          <p:cNvSpPr txBox="1"/>
          <p:nvPr/>
        </p:nvSpPr>
        <p:spPr>
          <a:xfrm>
            <a:off x="5527797" y="5667347"/>
            <a:ext cx="18418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Jumper cables </a:t>
            </a:r>
          </a:p>
        </p:txBody>
      </p:sp>
    </p:spTree>
    <p:extLst>
      <p:ext uri="{BB962C8B-B14F-4D97-AF65-F5344CB8AC3E}">
        <p14:creationId xmlns:p14="http://schemas.microsoft.com/office/powerpoint/2010/main" val="2943708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1696</Words>
  <Application>Microsoft Office PowerPoint</Application>
  <PresentationFormat>On-screen Show (4:3)</PresentationFormat>
  <Paragraphs>203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Times New Roman</vt:lpstr>
      <vt:lpstr>Wingdings</vt:lpstr>
      <vt:lpstr>Office Theme</vt:lpstr>
      <vt:lpstr>Improving Driver Safety by Detecting and Reducing Health Risks in Vehicles Using Sensors</vt:lpstr>
      <vt:lpstr>Contents</vt:lpstr>
      <vt:lpstr>Introduction </vt:lpstr>
      <vt:lpstr>Literature Survey</vt:lpstr>
      <vt:lpstr>Literature Survey</vt:lpstr>
      <vt:lpstr>Objectives</vt:lpstr>
      <vt:lpstr>PowerPoint Presentation</vt:lpstr>
      <vt:lpstr>PowerPoint Presentation</vt:lpstr>
      <vt:lpstr>PowerPoint Presentation</vt:lpstr>
      <vt:lpstr>PowerPoint Presentation</vt:lpstr>
      <vt:lpstr>Method &amp; Methodology </vt:lpstr>
      <vt:lpstr>PowerPoint Presentation</vt:lpstr>
      <vt:lpstr>Implementation</vt:lpstr>
      <vt:lpstr>Implementation</vt:lpstr>
      <vt:lpstr>PowerPoint Presentation</vt:lpstr>
      <vt:lpstr>PowerPoint Presentation</vt:lpstr>
      <vt:lpstr>Result</vt:lpstr>
      <vt:lpstr>Project Overview</vt:lpstr>
      <vt:lpstr>Project Overview</vt:lpstr>
      <vt:lpstr>PowerPoint Presentation</vt:lpstr>
      <vt:lpstr>References</vt:lpstr>
      <vt:lpstr>References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charishma saragadam</cp:lastModifiedBy>
  <cp:revision>140</cp:revision>
  <dcterms:created xsi:type="dcterms:W3CDTF">2006-08-16T00:00:00Z</dcterms:created>
  <dcterms:modified xsi:type="dcterms:W3CDTF">2025-04-19T05:13:43Z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78119641EC514DD79F1BA8AB7266AE11_13</vt:lpwstr>
  </property>
  <property fmtid="{D5CDD505-2E9C-101B-9397-08002B2CF9AE}" pid="3" name="KSOProductBuildVer">
    <vt:lpwstr>1033-12.2.0.18607</vt:lpwstr>
  </property>
</Properties>
</file>